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2" r:id="rId2"/>
    <p:sldMasterId id="2147483673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 type="screen16x9"/>
  <p:notesSz cx="6858000" cy="9144000"/>
  <p:embeddedFontLst>
    <p:embeddedFont>
      <p:font typeface="Amatic SC" panose="020F0502020204030204" pitchFamily="2" charset="-79"/>
      <p:regular r:id="rId19"/>
      <p:bold r:id="rId20"/>
    </p:embeddedFont>
    <p:embeddedFont>
      <p:font typeface="Caveat" panose="020B0604020202020204" charset="0"/>
      <p:regular r:id="rId21"/>
      <p:bold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Permanent Marker" panose="020B0604020202020204" charset="0"/>
      <p:regular r:id="rId27"/>
    </p:embeddedFont>
    <p:embeddedFont>
      <p:font typeface="Raleway" panose="020F0502020204030204" pitchFamily="2" charset="0"/>
      <p:regular r:id="rId28"/>
      <p:bold r:id="rId29"/>
      <p:italic r:id="rId30"/>
      <p:boldItalic r:id="rId31"/>
    </p:embeddedFont>
    <p:embeddedFont>
      <p:font typeface="Raleway Thin" panose="020F0502020204030204" pitchFamily="2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  <p:embeddedFont>
      <p:font typeface="Roboto Black" panose="02000000000000000000" pitchFamily="2" charset="0"/>
      <p:bold r:id="rId40"/>
      <p:boldItalic r:id="rId41"/>
    </p:embeddedFont>
    <p:embeddedFont>
      <p:font typeface="Roboto Medium" panose="02000000000000000000" pitchFamily="2" charset="0"/>
      <p:regular r:id="rId42"/>
      <p:bold r:id="rId43"/>
      <p:italic r:id="rId44"/>
      <p:boldItalic r:id="rId45"/>
    </p:embeddedFont>
    <p:embeddedFont>
      <p:font typeface="Roboto Thin" panose="02000000000000000000" pitchFamily="2" charset="0"/>
      <p:regular r:id="rId46"/>
      <p:bold r:id="rId47"/>
      <p:italic r:id="rId48"/>
      <p:boldItalic r:id="rId49"/>
    </p:embeddedFont>
    <p:embeddedFont>
      <p:font typeface="Short Stack" panose="020B0604020202020204" charset="0"/>
      <p:regular r:id="rId50"/>
    </p:embeddedFont>
    <p:embeddedFont>
      <p:font typeface="Source Code Pro" panose="020F0502020204030204" pitchFamily="49" charset="0"/>
      <p:regular r:id="rId51"/>
      <p:bold r:id="rId52"/>
      <p:italic r:id="rId53"/>
      <p:boldItalic r:id="rId54"/>
    </p:embeddedFont>
    <p:embeddedFont>
      <p:font typeface="Trebuchet MS" panose="020B0603020202020204" pitchFamily="34" charset="0"/>
      <p:regular r:id="rId55"/>
      <p:bold r:id="rId56"/>
      <p:italic r:id="rId57"/>
      <p:boldItalic r:id="rId5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9" roundtripDataSignature="AMtx7mh+PZQa81+oqRJXo1RzywCZwwxO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E08A9B8-4638-4DCE-AE34-DB725F1F33E6}">
  <a:tblStyle styleId="{5E08A9B8-4638-4DCE-AE34-DB725F1F33E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42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font" Target="fonts/font32.fntdata"/><Relationship Id="rId55" Type="http://schemas.openxmlformats.org/officeDocument/2006/relationships/font" Target="fonts/font37.fntdata"/><Relationship Id="rId63" Type="http://schemas.openxmlformats.org/officeDocument/2006/relationships/tableStyles" Target="tableStyle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1.fntdata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3" Type="http://schemas.openxmlformats.org/officeDocument/2006/relationships/font" Target="fonts/font35.fntdata"/><Relationship Id="rId58" Type="http://schemas.openxmlformats.org/officeDocument/2006/relationships/font" Target="fonts/font40.fntdata"/><Relationship Id="rId5" Type="http://schemas.openxmlformats.org/officeDocument/2006/relationships/slide" Target="slides/slide2.xml"/><Relationship Id="rId61" Type="http://schemas.openxmlformats.org/officeDocument/2006/relationships/viewProps" Target="viewProps.xml"/><Relationship Id="rId19" Type="http://schemas.openxmlformats.org/officeDocument/2006/relationships/font" Target="fonts/font1.fntdata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56" Type="http://schemas.openxmlformats.org/officeDocument/2006/relationships/font" Target="fonts/font38.fntdata"/><Relationship Id="rId8" Type="http://schemas.openxmlformats.org/officeDocument/2006/relationships/slide" Target="slides/slide5.xml"/><Relationship Id="rId51" Type="http://schemas.openxmlformats.org/officeDocument/2006/relationships/font" Target="fonts/font3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59" Type="http://customschemas.google.com/relationships/presentationmetadata" Target="meta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54" Type="http://schemas.openxmlformats.org/officeDocument/2006/relationships/font" Target="fonts/font36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57" Type="http://schemas.openxmlformats.org/officeDocument/2006/relationships/font" Target="fonts/font39.fntdata"/><Relationship Id="rId10" Type="http://schemas.openxmlformats.org/officeDocument/2006/relationships/slide" Target="slides/slide7.xml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Relationship Id="rId6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e7015aca2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g2e7015aca2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2216da32fd0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6" name="Google Shape;516;g2216da32fd0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216da32fd0_0_1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3" name="Google Shape;553;g2216da32fd0_0_1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216da32fd0_0_2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9" name="Google Shape;579;g2216da32fd0_0_2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06" name="Google Shape;60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9" name="Google Shape;3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5" name="Google Shape;33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216da32fd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8" name="Google Shape;378;g2216da32fd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1" name="Google Shape;40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3f6a5d1e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8" name="Google Shape;428;g23f6a5d1e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3f6a5d209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1" name="Google Shape;451;g23f6a5d209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2216da32fd0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0" name="Google Shape;480;g2216da32fd0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42ad20635b_0_15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g242ad20635b_0_1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g242ad20635b_0_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16da32fd0_0_186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1" name="Google Shape;61;g2216da32fd0_0_186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g2216da32fd0_0_18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16da32fd0_0_187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5" name="Google Shape;65;g2216da32fd0_0_187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6" name="Google Shape;66;g2216da32fd0_0_18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16da32fd0_0_1876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2216da32fd0_0_1876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16da32fd0_0_1879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2216da32fd0_0_1879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2216da32fd0_0_1879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g2216da32fd0_0_187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16da32fd0_0_1884"/>
          <p:cNvSpPr/>
          <p:nvPr/>
        </p:nvSpPr>
        <p:spPr>
          <a:xfrm flipH="1"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2216da32fd0_0_1884"/>
          <p:cNvSpPr txBox="1">
            <a:spLocks noGrp="1"/>
          </p:cNvSpPr>
          <p:nvPr>
            <p:ph type="body" idx="1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dk1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dk1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g2216da32fd0_0_188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lang="en" sz="1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12000" b="1" i="0" u="none" strike="noStrike" cap="non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" name="Google Shape;79;g2216da32fd0_0_188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6da32fd0_0_1889"/>
          <p:cNvSpPr/>
          <p:nvPr/>
        </p:nvSpPr>
        <p:spPr>
          <a:xfrm>
            <a:off x="-2604" y="0"/>
            <a:ext cx="158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2216da32fd0_0_1889" descr="E:\002-KIMS BUSINESS\007-02-Fullslidesppt-Contents\20161228\02-edu\bulb-item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9484" y="938231"/>
            <a:ext cx="1584176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2216da32fd0_0_1889" descr="E:\002-KIMS BUSINESS\007-02-Fullslidesppt-Contents\20161228\02-edu\bulb-item.png"/>
          <p:cNvPicPr preferRelativeResize="0"/>
          <p:nvPr/>
        </p:nvPicPr>
        <p:blipFill rotWithShape="1">
          <a:blip r:embed="rId3">
            <a:alphaModFix/>
          </a:blip>
          <a:srcRect r="50000"/>
          <a:stretch/>
        </p:blipFill>
        <p:spPr>
          <a:xfrm>
            <a:off x="789484" y="938231"/>
            <a:ext cx="792088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g2216da32fd0_0_1889" descr="Chart, rada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39448" b="40884"/>
          <a:stretch/>
        </p:blipFill>
        <p:spPr>
          <a:xfrm>
            <a:off x="6029557" y="123478"/>
            <a:ext cx="3114442" cy="3040565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16da32fd0_0_189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g2216da32fd0_0_189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g2216da32fd0_0_1894"/>
          <p:cNvSpPr txBox="1">
            <a:spLocks noGrp="1"/>
          </p:cNvSpPr>
          <p:nvPr>
            <p:ph type="subTitle" idx="1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g2216da32fd0_0_1894"/>
          <p:cNvGrpSpPr/>
          <p:nvPr/>
        </p:nvGrpSpPr>
        <p:grpSpPr>
          <a:xfrm>
            <a:off x="-83913" y="-168653"/>
            <a:ext cx="9288756" cy="5426904"/>
            <a:chOff x="-83913" y="-168653"/>
            <a:chExt cx="9288756" cy="5426904"/>
          </a:xfrm>
        </p:grpSpPr>
        <p:sp>
          <p:nvSpPr>
            <p:cNvPr id="90" name="Google Shape;90;g2216da32fd0_0_1894"/>
            <p:cNvSpPr/>
            <p:nvPr/>
          </p:nvSpPr>
          <p:spPr>
            <a:xfrm>
              <a:off x="3901992" y="271731"/>
              <a:ext cx="499650" cy="704779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g2216da32fd0_0_1894"/>
            <p:cNvSpPr/>
            <p:nvPr/>
          </p:nvSpPr>
          <p:spPr>
            <a:xfrm>
              <a:off x="-73851" y="4335362"/>
              <a:ext cx="601266" cy="549535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g2216da32fd0_0_1894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g2216da32fd0_0_1894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4" name="Google Shape;94;g2216da32fd0_0_1894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5" name="Google Shape;95;g2216da32fd0_0_1894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6" name="Google Shape;96;g2216da32fd0_0_1894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7" name="Google Shape;97;g2216da32fd0_0_1894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8" name="Google Shape;98;g2216da32fd0_0_1894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9" name="Google Shape;99;g2216da32fd0_0_1894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0" name="Google Shape;100;g2216da32fd0_0_1894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1" name="Google Shape;101;g2216da32fd0_0_1894"/>
            <p:cNvSpPr/>
            <p:nvPr/>
          </p:nvSpPr>
          <p:spPr>
            <a:xfrm>
              <a:off x="510215" y="271717"/>
              <a:ext cx="557022" cy="619823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2" name="Google Shape;102;g2216da32fd0_0_1894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3" name="Google Shape;103;g2216da32fd0_0_1894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4" name="Google Shape;104;g2216da32fd0_0_1894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5" name="Google Shape;105;g2216da32fd0_0_1894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g2216da32fd0_0_1894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g2216da32fd0_0_1894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g2216da32fd0_0_1894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9" name="Google Shape;109;g2216da32fd0_0_1894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0" name="Google Shape;110;g2216da32fd0_0_1894"/>
            <p:cNvGrpSpPr/>
            <p:nvPr/>
          </p:nvGrpSpPr>
          <p:grpSpPr>
            <a:xfrm rot="891035">
              <a:off x="1165228" y="1691730"/>
              <a:ext cx="657771" cy="386113"/>
              <a:chOff x="1429156" y="1387535"/>
              <a:chExt cx="657769" cy="386112"/>
            </a:xfrm>
          </p:grpSpPr>
          <p:sp>
            <p:nvSpPr>
              <p:cNvPr id="111" name="Google Shape;111;g2216da32fd0_0_1894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2" name="Google Shape;112;g2216da32fd0_0_1894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3" name="Google Shape;113;g2216da32fd0_0_1894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g2216da32fd0_0_1894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5" name="Google Shape;115;g2216da32fd0_0_1894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16" name="Google Shape;116;g2216da32fd0_0_1894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7" name="Google Shape;117;g2216da32fd0_0_1894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8" name="Google Shape;118;g2216da32fd0_0_1894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g2216da32fd0_0_1894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g2216da32fd0_0_1894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g2216da32fd0_0_1894"/>
            <p:cNvSpPr/>
            <p:nvPr/>
          </p:nvSpPr>
          <p:spPr>
            <a:xfrm>
              <a:off x="7413193" y="740389"/>
              <a:ext cx="289739" cy="45623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g2216da32fd0_0_1894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g2216da32fd0_0_1894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g2216da32fd0_0_1894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g2216da32fd0_0_1894"/>
            <p:cNvSpPr/>
            <p:nvPr/>
          </p:nvSpPr>
          <p:spPr>
            <a:xfrm>
              <a:off x="313599" y="1360788"/>
              <a:ext cx="410163" cy="515682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g2216da32fd0_0_1894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g2216da32fd0_0_1894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g2216da32fd0_0_1894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g2216da32fd0_0_1894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g2216da32fd0_0_1894"/>
            <p:cNvSpPr/>
            <p:nvPr/>
          </p:nvSpPr>
          <p:spPr>
            <a:xfrm>
              <a:off x="8514477" y="3303552"/>
              <a:ext cx="236138" cy="229907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g2216da32fd0_0_1894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g2216da32fd0_0_1894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3" name="Google Shape;133;g2216da32fd0_0_1894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4" name="Google Shape;134;g2216da32fd0_0_1894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5" name="Google Shape;135;g2216da32fd0_0_1894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6" name="Google Shape;136;g2216da32fd0_0_1894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g2216da32fd0_0_1894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8" name="Google Shape;138;g2216da32fd0_0_1894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9" name="Google Shape;139;g2216da32fd0_0_1894"/>
            <p:cNvGrpSpPr/>
            <p:nvPr/>
          </p:nvGrpSpPr>
          <p:grpSpPr>
            <a:xfrm>
              <a:off x="6457231" y="4530129"/>
              <a:ext cx="216066" cy="276377"/>
              <a:chOff x="6422295" y="3351500"/>
              <a:chExt cx="252856" cy="323399"/>
            </a:xfrm>
          </p:grpSpPr>
          <p:sp>
            <p:nvSpPr>
              <p:cNvPr id="140" name="Google Shape;140;g2216da32fd0_0_1894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1" name="Google Shape;141;g2216da32fd0_0_1894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2" name="Google Shape;142;g2216da32fd0_0_1894"/>
            <p:cNvSpPr/>
            <p:nvPr/>
          </p:nvSpPr>
          <p:spPr>
            <a:xfrm>
              <a:off x="2318449" y="613815"/>
              <a:ext cx="332332" cy="336908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g2216da32fd0_0_1894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44" name="Google Shape;144;g2216da32fd0_0_1894"/>
            <p:cNvGrpSpPr/>
            <p:nvPr/>
          </p:nvGrpSpPr>
          <p:grpSpPr>
            <a:xfrm>
              <a:off x="1184427" y="4630082"/>
              <a:ext cx="229693" cy="293080"/>
              <a:chOff x="6793660" y="3322411"/>
              <a:chExt cx="268804" cy="342944"/>
            </a:xfrm>
          </p:grpSpPr>
          <p:sp>
            <p:nvSpPr>
              <p:cNvPr id="145" name="Google Shape;145;g2216da32fd0_0_1894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6" name="Google Shape;146;g2216da32fd0_0_1894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7" name="Google Shape;147;g2216da32fd0_0_1894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8" name="Google Shape;148;g2216da32fd0_0_1894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g2216da32fd0_0_1894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g2216da32fd0_0_1894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g2216da32fd0_0_1894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Quote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16da32fd0_0_1961"/>
          <p:cNvSpPr/>
          <p:nvPr/>
        </p:nvSpPr>
        <p:spPr>
          <a:xfrm flipH="1"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28575" cap="flat" cmpd="sng">
            <a:solidFill>
              <a:srgbClr val="12416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216da32fd0_0_1961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endParaRPr sz="12000" b="1" i="0" u="none" strike="noStrike" cap="non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g2216da32fd0_0_196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16da32fd0_0_1965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g2216da32fd0_0_1967" descr="Chart, rada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39448" b="40884"/>
          <a:stretch/>
        </p:blipFill>
        <p:spPr>
          <a:xfrm rot="-5400000">
            <a:off x="-22017" y="145495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  <p:pic>
        <p:nvPicPr>
          <p:cNvPr id="160" name="Google Shape;160;g2216da32fd0_0_1967" descr="Chart, rada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39448" b="40884"/>
          <a:stretch/>
        </p:blipFill>
        <p:spPr>
          <a:xfrm rot="5400000">
            <a:off x="7279556" y="3102976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  <p:sp>
        <p:nvSpPr>
          <p:cNvPr id="161" name="Google Shape;161;g2216da32fd0_0_1967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g2216da32fd0_0_1967"/>
          <p:cNvSpPr txBox="1">
            <a:spLocks noGrp="1"/>
          </p:cNvSpPr>
          <p:nvPr>
            <p:ph type="body" idx="2"/>
          </p:nvPr>
        </p:nvSpPr>
        <p:spPr>
          <a:xfrm>
            <a:off x="0" y="699542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g2216da32fd0_0_1967"/>
          <p:cNvSpPr/>
          <p:nvPr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216da32fd0_0_1967"/>
          <p:cNvSpPr/>
          <p:nvPr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16da32fd0_0_229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2216da32fd0_0_229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g2216da32fd0_0_22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16da32fd0_0_2307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g2216da32fd0_0_2307"/>
          <p:cNvSpPr txBox="1">
            <a:spLocks noGrp="1"/>
          </p:cNvSpPr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76" name="Google Shape;176;g2216da32fd0_0_2307"/>
          <p:cNvSpPr txBox="1">
            <a:spLocks noGrp="1"/>
          </p:cNvSpPr>
          <p:nvPr>
            <p:ph type="subTitle" idx="1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7" name="Google Shape;177;g2216da32fd0_0_230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16da32fd0_0_229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2216da32fd0_0_229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2" name="Google Shape;182;g2216da32fd0_0_2299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3" name="Google Shape;183;g2216da32fd0_0_22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6da32fd0_0_2304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6" name="Google Shape;186;g2216da32fd0_0_23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16da32fd0_0_2312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9" name="Google Shape;189;g2216da32fd0_0_23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16da32fd0_0_23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92" name="Google Shape;192;g2216da32fd0_0_23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3" name="Google Shape;193;g2216da32fd0_0_23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16da32fd0_0_231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g2216da32fd0_0_23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16da32fd0_0_232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9" name="Google Shape;199;g2216da32fd0_0_23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g2216da32fd0_0_232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201" name="Google Shape;201;g2216da32fd0_0_2322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2" name="Google Shape;202;g2216da32fd0_0_232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203" name="Google Shape;203;g2216da32fd0_0_23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16da32fd0_0_2329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206" name="Google Shape;206;g2216da32fd0_0_23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16da32fd0_0_2332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g2216da32fd0_0_2332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210" name="Google Shape;210;g2216da32fd0_0_23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16da32fd0_0_23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16da32fd0_0_2338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g2216da32fd0_0_2338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g2216da32fd0_0_2338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g2216da32fd0_0_2338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g2216da32fd0_0_2338"/>
          <p:cNvSpPr txBox="1">
            <a:spLocks noGrp="1"/>
          </p:cNvSpPr>
          <p:nvPr>
            <p:ph type="sldNum" idx="12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9" name="Google Shape;219;g2216da32fd0_0_2338" descr="Tex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7807"/>
            <a:ext cx="1268571" cy="46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g2216da32fd0_0_234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22" name="Google Shape;222;g2216da32fd0_0_234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2216da32fd0_0_234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2216da32fd0_0_234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2216da32fd0_0_234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2216da32fd0_0_234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2216da32fd0_0_234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2216da32fd0_0_234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g2216da32fd0_0_234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2216da32fd0_0_234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2216da32fd0_0_234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2216da32fd0_0_234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2216da32fd0_0_234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2216da32fd0_0_234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2216da32fd0_0_234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216da32fd0_0_234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2216da32fd0_0_234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2216da32fd0_0_234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h="12000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2216da32fd0_0_234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2216da32fd0_0_234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2216da32fd0_0_234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2216da32fd0_0_234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2216da32fd0_0_234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2216da32fd0_0_2345"/>
          <p:cNvSpPr txBox="1">
            <a:spLocks noGrp="1"/>
          </p:cNvSpPr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5" name="Google Shape;245;g2216da32fd0_0_2345"/>
          <p:cNvSpPr txBox="1">
            <a:spLocks noGrp="1"/>
          </p:cNvSpPr>
          <p:nvPr>
            <p:ph type="subTitle" idx="1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g2216da32fd0_0_2345"/>
          <p:cNvSpPr txBox="1">
            <a:spLocks noGrp="1"/>
          </p:cNvSpPr>
          <p:nvPr>
            <p:ph type="title" idx="2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7" name="Google Shape;247;g2216da32fd0_0_2345"/>
          <p:cNvSpPr txBox="1">
            <a:spLocks noGrp="1"/>
          </p:cNvSpPr>
          <p:nvPr>
            <p:ph type="subTitle" idx="3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g2216da32fd0_0_2345"/>
          <p:cNvSpPr txBox="1">
            <a:spLocks noGrp="1"/>
          </p:cNvSpPr>
          <p:nvPr>
            <p:ph type="title" idx="4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9" name="Google Shape;249;g2216da32fd0_0_2345"/>
          <p:cNvSpPr txBox="1">
            <a:spLocks noGrp="1"/>
          </p:cNvSpPr>
          <p:nvPr>
            <p:ph type="subTitle" idx="5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g2216da32fd0_0_2345"/>
          <p:cNvSpPr txBox="1">
            <a:spLocks noGrp="1"/>
          </p:cNvSpPr>
          <p:nvPr>
            <p:ph type="title" idx="6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1" name="Google Shape;251;g2216da32fd0_0_2345"/>
          <p:cNvSpPr txBox="1">
            <a:spLocks noGrp="1"/>
          </p:cNvSpPr>
          <p:nvPr>
            <p:ph type="ctrTitle" idx="7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2" name="Google Shape;252;g2216da32fd0_0_2345"/>
          <p:cNvSpPr txBox="1">
            <a:spLocks noGrp="1"/>
          </p:cNvSpPr>
          <p:nvPr>
            <p:ph type="ctrTitle" idx="8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3" name="Google Shape;253;g2216da32fd0_0_2345"/>
          <p:cNvSpPr txBox="1">
            <a:spLocks noGrp="1"/>
          </p:cNvSpPr>
          <p:nvPr>
            <p:ph type="ctrTitle" idx="9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4" name="Google Shape;254;g2216da32fd0_0_2345"/>
          <p:cNvSpPr txBox="1">
            <a:spLocks noGrp="1"/>
          </p:cNvSpPr>
          <p:nvPr>
            <p:ph type="subTitle" idx="13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g2216da32fd0_0_2345"/>
          <p:cNvSpPr txBox="1">
            <a:spLocks noGrp="1"/>
          </p:cNvSpPr>
          <p:nvPr>
            <p:ph type="title" idx="14"/>
          </p:nvPr>
        </p:nvSpPr>
        <p:spPr>
          <a:xfrm>
            <a:off x="784376" y="1286887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6" name="Google Shape;256;g2216da32fd0_0_2345"/>
          <p:cNvSpPr txBox="1">
            <a:spLocks noGrp="1"/>
          </p:cNvSpPr>
          <p:nvPr>
            <p:ph type="subTitle" idx="15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g2216da32fd0_0_2345"/>
          <p:cNvSpPr txBox="1">
            <a:spLocks noGrp="1"/>
          </p:cNvSpPr>
          <p:nvPr>
            <p:ph type="title" idx="16"/>
          </p:nvPr>
        </p:nvSpPr>
        <p:spPr>
          <a:xfrm>
            <a:off x="784376" y="3284192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8" name="Google Shape;258;g2216da32fd0_0_2345"/>
          <p:cNvSpPr txBox="1">
            <a:spLocks noGrp="1"/>
          </p:cNvSpPr>
          <p:nvPr>
            <p:ph type="subTitle" idx="17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g2216da32fd0_0_2345"/>
          <p:cNvSpPr txBox="1">
            <a:spLocks noGrp="1"/>
          </p:cNvSpPr>
          <p:nvPr>
            <p:ph type="title" idx="18"/>
          </p:nvPr>
        </p:nvSpPr>
        <p:spPr>
          <a:xfrm>
            <a:off x="784376" y="2313531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0" name="Google Shape;260;g2216da32fd0_0_2345"/>
          <p:cNvSpPr txBox="1">
            <a:spLocks noGrp="1"/>
          </p:cNvSpPr>
          <p:nvPr>
            <p:ph type="ctrTitle" idx="19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1" name="Google Shape;261;g2216da32fd0_0_2345"/>
          <p:cNvSpPr txBox="1">
            <a:spLocks noGrp="1"/>
          </p:cNvSpPr>
          <p:nvPr>
            <p:ph type="ctrTitle" idx="20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2" name="Google Shape;262;g2216da32fd0_0_2345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9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g2216da32fd0_0_238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5" name="Google Shape;265;g2216da32fd0_0_238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2216da32fd0_0_238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2216da32fd0_0_238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2216da32fd0_0_238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2216da32fd0_0_238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2216da32fd0_0_238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2216da32fd0_0_238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2216da32fd0_0_238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2216da32fd0_0_238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2216da32fd0_0_238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2216da32fd0_0_238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2216da32fd0_0_238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2216da32fd0_0_238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2216da32fd0_0_238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g2216da32fd0_0_238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g2216da32fd0_0_238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2216da32fd0_0_238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h="12000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2216da32fd0_0_238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2216da32fd0_0_238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2216da32fd0_0_238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2216da32fd0_0_238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2216da32fd0_0_238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g2216da32fd0_0_2388"/>
          <p:cNvSpPr txBox="1">
            <a:spLocks noGrp="1"/>
          </p:cNvSpPr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88" name="Google Shape;288;g2216da32fd0_0_2388"/>
          <p:cNvSpPr txBox="1">
            <a:spLocks noGrp="1"/>
          </p:cNvSpPr>
          <p:nvPr>
            <p:ph type="subTitle" idx="1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g2216da32fd0_0_2388"/>
          <p:cNvSpPr txBox="1">
            <a:spLocks noGrp="1"/>
          </p:cNvSpPr>
          <p:nvPr>
            <p:ph type="subTitle" idx="2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g2216da32fd0_0_2388"/>
          <p:cNvSpPr txBox="1">
            <a:spLocks noGrp="1"/>
          </p:cNvSpPr>
          <p:nvPr>
            <p:ph type="ctrTitle" idx="3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1" name="Google Shape;291;g2216da32fd0_0_2388"/>
          <p:cNvSpPr txBox="1">
            <a:spLocks noGrp="1"/>
          </p:cNvSpPr>
          <p:nvPr>
            <p:ph type="ctrTitle" idx="4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2" name="Google Shape;292;g2216da32fd0_0_2388"/>
          <p:cNvSpPr txBox="1">
            <a:spLocks noGrp="1"/>
          </p:cNvSpPr>
          <p:nvPr>
            <p:ph type="subTitle" idx="5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g2216da32fd0_0_2388"/>
          <p:cNvSpPr txBox="1">
            <a:spLocks noGrp="1"/>
          </p:cNvSpPr>
          <p:nvPr>
            <p:ph type="subTitle" idx="6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g2216da32fd0_0_2388"/>
          <p:cNvSpPr txBox="1">
            <a:spLocks noGrp="1"/>
          </p:cNvSpPr>
          <p:nvPr>
            <p:ph type="ctrTitle" idx="7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5" name="Google Shape;295;g2216da32fd0_0_238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6" name="Google Shape;296;g2216da32fd0_0_2388"/>
          <p:cNvSpPr txBox="1">
            <a:spLocks noGrp="1"/>
          </p:cNvSpPr>
          <p:nvPr>
            <p:ph type="ctrTitle" idx="9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7" name="Google Shape;297;g2216da32fd0_0_2388"/>
          <p:cNvSpPr txBox="1">
            <a:spLocks noGrp="1"/>
          </p:cNvSpPr>
          <p:nvPr>
            <p:ph type="subTitle" idx="13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16da32fd0_0_186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57" name="Google Shape;57;g2216da32fd0_0_1864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58" name="Google Shape;58;g2216da32fd0_0_186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6da32fd0_0_2290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67" name="Google Shape;167;g2216da32fd0_0_2290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168" name="Google Shape;168;g2216da32fd0_0_22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g2e7015aca2d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g2e7015aca2d_0_0"/>
          <p:cNvSpPr txBox="1"/>
          <p:nvPr/>
        </p:nvSpPr>
        <p:spPr>
          <a:xfrm>
            <a:off x="3792125" y="799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Portofolio - </a:t>
            </a:r>
            <a:r>
              <a:rPr lang="en" sz="2000" b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E-Learning</a:t>
            </a:r>
            <a:endParaRPr sz="2300" b="1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4" name="Google Shape;304;g2e7015aca2d_0_0"/>
          <p:cNvSpPr txBox="1"/>
          <p:nvPr/>
        </p:nvSpPr>
        <p:spPr>
          <a:xfrm>
            <a:off x="3792125" y="1575500"/>
            <a:ext cx="5352000" cy="19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rPr>
              <a:t>Clustering Pelanggan – Segmentasi Nasabah Potensial</a:t>
            </a:r>
            <a:endParaRPr sz="3700">
              <a:solidFill>
                <a:srgbClr val="FFFFFF"/>
              </a:solidFill>
              <a:latin typeface="Roboto Black"/>
              <a:ea typeface="Roboto Black"/>
              <a:cs typeface="Roboto Black"/>
              <a:sym typeface="Roboto Black"/>
            </a:endParaRPr>
          </a:p>
        </p:txBody>
      </p:sp>
      <p:sp>
        <p:nvSpPr>
          <p:cNvPr id="305" name="Google Shape;305;g2e7015aca2d_0_0"/>
          <p:cNvSpPr txBox="1"/>
          <p:nvPr/>
        </p:nvSpPr>
        <p:spPr>
          <a:xfrm>
            <a:off x="3792125" y="381280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Owner: </a:t>
            </a:r>
            <a:r>
              <a:rPr lang="en" sz="2000" b="0" i="0" u="none" strike="noStrike" cap="none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Muh. Ikbal Fakula Binti Armin</a:t>
            </a:r>
            <a:endParaRPr sz="2300" b="0" i="0" u="none" strike="noStrike" cap="none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g2e7015aca2d_0_0"/>
          <p:cNvSpPr txBox="1"/>
          <p:nvPr/>
        </p:nvSpPr>
        <p:spPr>
          <a:xfrm>
            <a:off x="3792125" y="4412750"/>
            <a:ext cx="51159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highlight>
                  <a:srgbClr val="FFF2CC"/>
                </a:highlight>
                <a:latin typeface="Arial"/>
                <a:ea typeface="Arial"/>
                <a:cs typeface="Arial"/>
                <a:sym typeface="Arial"/>
              </a:rPr>
              <a:t>Build your skill and portfolio via myskill.id/bootcamp </a:t>
            </a:r>
            <a:endParaRPr sz="1400" b="0" i="0" u="none" strike="noStrike" cap="none">
              <a:solidFill>
                <a:srgbClr val="000000"/>
              </a:solidFill>
              <a:highlight>
                <a:srgbClr val="FFF2CC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8" name="Google Shape;518;g2216da32fd0_0_1032"/>
          <p:cNvGrpSpPr/>
          <p:nvPr/>
        </p:nvGrpSpPr>
        <p:grpSpPr>
          <a:xfrm rot="1123243">
            <a:off x="6689163" y="1610467"/>
            <a:ext cx="1335268" cy="718509"/>
            <a:chOff x="4345425" y="2175475"/>
            <a:chExt cx="800750" cy="176025"/>
          </a:xfrm>
        </p:grpSpPr>
        <p:sp>
          <p:nvSpPr>
            <p:cNvPr id="519" name="Google Shape;51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20" name="Google Shape;52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521" name="Google Shape;521;g2216da32fd0_0_1032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22" name="Google Shape;522;g2216da32fd0_0_103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2216da32fd0_0_103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2216da32fd0_0_103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2216da32fd0_0_103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216da32fd0_0_103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216da32fd0_0_103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2216da32fd0_0_103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2216da32fd0_0_103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2216da32fd0_0_103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1" name="Google Shape;531;g2216da32fd0_0_103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32" name="Google Shape;532;g2216da32fd0_0_10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3" name="Google Shape;533;g2216da32fd0_0_1032"/>
          <p:cNvGrpSpPr/>
          <p:nvPr/>
        </p:nvGrpSpPr>
        <p:grpSpPr>
          <a:xfrm rot="1123243">
            <a:off x="1093937" y="1610469"/>
            <a:ext cx="1335268" cy="718509"/>
            <a:chOff x="4345425" y="2175475"/>
            <a:chExt cx="800750" cy="176025"/>
          </a:xfrm>
        </p:grpSpPr>
        <p:sp>
          <p:nvSpPr>
            <p:cNvPr id="534" name="Google Shape;534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35" name="Google Shape;535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36" name="Google Shape;536;g2216da32fd0_0_1032"/>
          <p:cNvSpPr txBox="1">
            <a:spLocks noGrp="1"/>
          </p:cNvSpPr>
          <p:nvPr>
            <p:ph type="ctrTitle" idx="4294967295"/>
          </p:nvPr>
        </p:nvSpPr>
        <p:spPr>
          <a:xfrm>
            <a:off x="903027" y="1745921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Pemilihan Algoritma</a:t>
            </a:r>
            <a:endParaRPr sz="14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7" name="Google Shape;537;g2216da32fd0_0_1032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4. Modeling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538" name="Google Shape;538;g2216da32fd0_0_1032"/>
          <p:cNvGrpSpPr/>
          <p:nvPr/>
        </p:nvGrpSpPr>
        <p:grpSpPr>
          <a:xfrm rot="1123243">
            <a:off x="3874385" y="1576345"/>
            <a:ext cx="1335268" cy="718509"/>
            <a:chOff x="4345425" y="2175475"/>
            <a:chExt cx="800750" cy="176025"/>
          </a:xfrm>
        </p:grpSpPr>
        <p:sp>
          <p:nvSpPr>
            <p:cNvPr id="539" name="Google Shape;539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40" name="Google Shape;540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541" name="Google Shape;541;g2216da32fd0_0_1032"/>
          <p:cNvSpPr txBox="1">
            <a:spLocks noGrp="1"/>
          </p:cNvSpPr>
          <p:nvPr>
            <p:ph type="subTitle" idx="4294967295"/>
          </p:nvPr>
        </p:nvSpPr>
        <p:spPr>
          <a:xfrm>
            <a:off x="3752706" y="2222303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Melakukan 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tuning hyperparameter </a:t>
            </a: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untuk mencari jumlah cluster terbaik</a:t>
            </a:r>
            <a:endParaRPr sz="1200" b="0" i="1" u="none" strike="noStrike" cap="non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2" name="Google Shape;542;g2216da32fd0_0_1032"/>
          <p:cNvSpPr txBox="1">
            <a:spLocks noGrp="1"/>
          </p:cNvSpPr>
          <p:nvPr>
            <p:ph type="ctrTitle" idx="4294967295"/>
          </p:nvPr>
        </p:nvSpPr>
        <p:spPr>
          <a:xfrm>
            <a:off x="3683474" y="171179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2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Pencarian </a:t>
            </a:r>
            <a:r>
              <a:rPr lang="en" sz="12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Hyperparameter</a:t>
            </a:r>
            <a:r>
              <a:rPr lang="en" sz="12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 Terbaik</a:t>
            </a:r>
            <a:endParaRPr sz="12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3" name="Google Shape;543;g2216da32fd0_0_1032"/>
          <p:cNvSpPr txBox="1"/>
          <p:nvPr/>
        </p:nvSpPr>
        <p:spPr>
          <a:xfrm>
            <a:off x="6486139" y="2232749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Membuat 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clustering learning </a:t>
            </a: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menggunakan parameter terbaik</a:t>
            </a:r>
            <a:endParaRPr sz="1200" b="0" i="0" u="none" strike="noStrike" cap="non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44" name="Google Shape;544;g2216da32fd0_0_1032"/>
          <p:cNvSpPr txBox="1"/>
          <p:nvPr/>
        </p:nvSpPr>
        <p:spPr>
          <a:xfrm>
            <a:off x="6395177" y="1839037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Pembangunan Model</a:t>
            </a:r>
            <a:endParaRPr/>
          </a:p>
        </p:txBody>
      </p:sp>
      <p:sp>
        <p:nvSpPr>
          <p:cNvPr id="545" name="Google Shape;545;g2216da32fd0_0_1032"/>
          <p:cNvSpPr txBox="1"/>
          <p:nvPr/>
        </p:nvSpPr>
        <p:spPr>
          <a:xfrm>
            <a:off x="832456" y="2319204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K-Means</a:t>
            </a:r>
            <a:endParaRPr/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200" b="0" i="1" u="none" strike="noStrike" cap="non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K-Medoids</a:t>
            </a:r>
            <a:endParaRPr/>
          </a:p>
        </p:txBody>
      </p:sp>
      <p:sp>
        <p:nvSpPr>
          <p:cNvPr id="546" name="Google Shape;546;g2216da32fd0_0_1032"/>
          <p:cNvSpPr/>
          <p:nvPr/>
        </p:nvSpPr>
        <p:spPr>
          <a:xfrm>
            <a:off x="848923" y="1494250"/>
            <a:ext cx="2001934" cy="1786361"/>
          </a:xfrm>
          <a:custGeom>
            <a:avLst/>
            <a:gdLst/>
            <a:ahLst/>
            <a:cxnLst/>
            <a:rect l="l" t="t" r="r" b="b"/>
            <a:pathLst>
              <a:path w="2001934" h="1786361" extrusionOk="0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g2216da32fd0_0_1032"/>
          <p:cNvSpPr/>
          <p:nvPr/>
        </p:nvSpPr>
        <p:spPr>
          <a:xfrm>
            <a:off x="3543244" y="1503830"/>
            <a:ext cx="2001934" cy="1786361"/>
          </a:xfrm>
          <a:custGeom>
            <a:avLst/>
            <a:gdLst/>
            <a:ahLst/>
            <a:cxnLst/>
            <a:rect l="l" t="t" r="r" b="b"/>
            <a:pathLst>
              <a:path w="2001934" h="1786361" extrusionOk="0">
                <a:moveTo>
                  <a:pt x="0" y="0"/>
                </a:moveTo>
                <a:cubicBezTo>
                  <a:pt x="252734" y="-12704"/>
                  <a:pt x="373735" y="-31697"/>
                  <a:pt x="647292" y="0"/>
                </a:cubicBezTo>
                <a:cubicBezTo>
                  <a:pt x="920849" y="31697"/>
                  <a:pt x="1142402" y="-6487"/>
                  <a:pt x="1274565" y="0"/>
                </a:cubicBezTo>
                <a:cubicBezTo>
                  <a:pt x="1406728" y="6487"/>
                  <a:pt x="1653391" y="26136"/>
                  <a:pt x="2001934" y="0"/>
                </a:cubicBezTo>
                <a:cubicBezTo>
                  <a:pt x="2015420" y="132973"/>
                  <a:pt x="1980723" y="429247"/>
                  <a:pt x="2001934" y="595454"/>
                </a:cubicBezTo>
                <a:cubicBezTo>
                  <a:pt x="2023145" y="761661"/>
                  <a:pt x="1975810" y="903803"/>
                  <a:pt x="2001934" y="1173044"/>
                </a:cubicBezTo>
                <a:cubicBezTo>
                  <a:pt x="2028059" y="1442285"/>
                  <a:pt x="1977354" y="1541564"/>
                  <a:pt x="2001934" y="1786361"/>
                </a:cubicBezTo>
                <a:cubicBezTo>
                  <a:pt x="1845667" y="1789102"/>
                  <a:pt x="1648991" y="1794813"/>
                  <a:pt x="1354642" y="1786361"/>
                </a:cubicBezTo>
                <a:cubicBezTo>
                  <a:pt x="1060293" y="1777909"/>
                  <a:pt x="913571" y="1797294"/>
                  <a:pt x="727369" y="1786361"/>
                </a:cubicBezTo>
                <a:cubicBezTo>
                  <a:pt x="541167" y="1775428"/>
                  <a:pt x="346287" y="1777736"/>
                  <a:pt x="0" y="1786361"/>
                </a:cubicBezTo>
                <a:cubicBezTo>
                  <a:pt x="-23813" y="1513507"/>
                  <a:pt x="-7140" y="1416881"/>
                  <a:pt x="0" y="1173044"/>
                </a:cubicBezTo>
                <a:cubicBezTo>
                  <a:pt x="7140" y="929207"/>
                  <a:pt x="8370" y="827184"/>
                  <a:pt x="0" y="595454"/>
                </a:cubicBezTo>
                <a:cubicBezTo>
                  <a:pt x="-8370" y="363724"/>
                  <a:pt x="-8" y="283698"/>
                  <a:pt x="0" y="0"/>
                </a:cubicBezTo>
                <a:close/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g2216da32fd0_0_1032"/>
          <p:cNvSpPr/>
          <p:nvPr/>
        </p:nvSpPr>
        <p:spPr>
          <a:xfrm>
            <a:off x="6349103" y="1494250"/>
            <a:ext cx="2155435" cy="1786361"/>
          </a:xfrm>
          <a:custGeom>
            <a:avLst/>
            <a:gdLst/>
            <a:ahLst/>
            <a:cxnLst/>
            <a:rect l="l" t="t" r="r" b="b"/>
            <a:pathLst>
              <a:path w="2155435" h="1786361" extrusionOk="0">
                <a:moveTo>
                  <a:pt x="0" y="0"/>
                </a:moveTo>
                <a:cubicBezTo>
                  <a:pt x="152019" y="-16884"/>
                  <a:pt x="366101" y="17442"/>
                  <a:pt x="517304" y="0"/>
                </a:cubicBezTo>
                <a:cubicBezTo>
                  <a:pt x="668507" y="-17442"/>
                  <a:pt x="887578" y="17981"/>
                  <a:pt x="1013054" y="0"/>
                </a:cubicBezTo>
                <a:cubicBezTo>
                  <a:pt x="1138530" y="-17981"/>
                  <a:pt x="1375751" y="-11437"/>
                  <a:pt x="1487250" y="0"/>
                </a:cubicBezTo>
                <a:cubicBezTo>
                  <a:pt x="1598749" y="11437"/>
                  <a:pt x="1912132" y="27209"/>
                  <a:pt x="2155435" y="0"/>
                </a:cubicBezTo>
                <a:cubicBezTo>
                  <a:pt x="2180085" y="141733"/>
                  <a:pt x="2179977" y="466027"/>
                  <a:pt x="2155435" y="631181"/>
                </a:cubicBezTo>
                <a:cubicBezTo>
                  <a:pt x="2130893" y="796335"/>
                  <a:pt x="2138899" y="1054232"/>
                  <a:pt x="2155435" y="1208771"/>
                </a:cubicBezTo>
                <a:cubicBezTo>
                  <a:pt x="2171972" y="1363310"/>
                  <a:pt x="2178565" y="1554792"/>
                  <a:pt x="2155435" y="1786361"/>
                </a:cubicBezTo>
                <a:cubicBezTo>
                  <a:pt x="2032465" y="1762119"/>
                  <a:pt x="1846581" y="1799534"/>
                  <a:pt x="1659685" y="1786361"/>
                </a:cubicBezTo>
                <a:cubicBezTo>
                  <a:pt x="1472789" y="1773189"/>
                  <a:pt x="1251154" y="1783443"/>
                  <a:pt x="1077718" y="1786361"/>
                </a:cubicBezTo>
                <a:cubicBezTo>
                  <a:pt x="904282" y="1789279"/>
                  <a:pt x="751721" y="1758434"/>
                  <a:pt x="517304" y="1786361"/>
                </a:cubicBezTo>
                <a:cubicBezTo>
                  <a:pt x="282887" y="1814288"/>
                  <a:pt x="247832" y="1775547"/>
                  <a:pt x="0" y="1786361"/>
                </a:cubicBezTo>
                <a:cubicBezTo>
                  <a:pt x="7157" y="1587265"/>
                  <a:pt x="-8" y="1474605"/>
                  <a:pt x="0" y="1190907"/>
                </a:cubicBezTo>
                <a:cubicBezTo>
                  <a:pt x="8" y="907209"/>
                  <a:pt x="20251" y="817664"/>
                  <a:pt x="0" y="631181"/>
                </a:cubicBezTo>
                <a:cubicBezTo>
                  <a:pt x="-20251" y="444698"/>
                  <a:pt x="-30133" y="190378"/>
                  <a:pt x="0" y="0"/>
                </a:cubicBezTo>
                <a:close/>
              </a:path>
            </a:pathLst>
          </a:cu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9" name="Google Shape;549;g2216da32fd0_0_1032"/>
          <p:cNvCxnSpPr>
            <a:stCxn id="546" idx="3"/>
            <a:endCxn id="547" idx="1"/>
          </p:cNvCxnSpPr>
          <p:nvPr/>
        </p:nvCxnSpPr>
        <p:spPr>
          <a:xfrm>
            <a:off x="2850857" y="2387431"/>
            <a:ext cx="692400" cy="96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550" name="Google Shape;550;g2216da32fd0_0_1032"/>
          <p:cNvCxnSpPr>
            <a:stCxn id="547" idx="3"/>
            <a:endCxn id="548" idx="1"/>
          </p:cNvCxnSpPr>
          <p:nvPr/>
        </p:nvCxnSpPr>
        <p:spPr>
          <a:xfrm rot="10800000" flipH="1">
            <a:off x="5545178" y="2387411"/>
            <a:ext cx="804000" cy="9600"/>
          </a:xfrm>
          <a:prstGeom prst="straightConnector1">
            <a:avLst/>
          </a:prstGeom>
          <a:noFill/>
          <a:ln w="9525" cap="flat" cmpd="sng">
            <a:solidFill>
              <a:srgbClr val="202020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5" name="Google Shape;555;g2216da32fd0_0_1838"/>
          <p:cNvGrpSpPr/>
          <p:nvPr/>
        </p:nvGrpSpPr>
        <p:grpSpPr>
          <a:xfrm>
            <a:off x="3854590" y="4740705"/>
            <a:ext cx="1434817" cy="389011"/>
            <a:chOff x="3248325" y="4588800"/>
            <a:chExt cx="2045939" cy="554700"/>
          </a:xfrm>
        </p:grpSpPr>
        <p:sp>
          <p:nvSpPr>
            <p:cNvPr id="556" name="Google Shape;556;g2216da32fd0_0_1838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g2216da32fd0_0_1838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g2216da32fd0_0_1838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9" name="Google Shape;559;g2216da32fd0_0_1838"/>
          <p:cNvGrpSpPr/>
          <p:nvPr/>
        </p:nvGrpSpPr>
        <p:grpSpPr>
          <a:xfrm>
            <a:off x="8325085" y="65152"/>
            <a:ext cx="763768" cy="752531"/>
            <a:chOff x="695950" y="3458000"/>
            <a:chExt cx="966550" cy="952450"/>
          </a:xfrm>
        </p:grpSpPr>
        <p:sp>
          <p:nvSpPr>
            <p:cNvPr id="560" name="Google Shape;560;g2216da32fd0_0_1838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g2216da32fd0_0_1838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g2216da32fd0_0_1838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g2216da32fd0_0_1838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g2216da32fd0_0_1838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g2216da32fd0_0_1838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g2216da32fd0_0_1838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g2216da32fd0_0_1838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g2216da32fd0_0_1838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9" name="Google Shape;569;g2216da32fd0_0_183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70" name="Google Shape;570;g2216da32fd0_0_18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g2216da32fd0_0_1838"/>
          <p:cNvSpPr txBox="1"/>
          <p:nvPr/>
        </p:nvSpPr>
        <p:spPr>
          <a:xfrm>
            <a:off x="5067971" y="2157051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Silhouette </a:t>
            </a:r>
            <a:endParaRPr sz="9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2216da32fd0_0_1838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5. Evaluation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3" name="Google Shape;573;g2216da32fd0_0_1838"/>
          <p:cNvSpPr txBox="1"/>
          <p:nvPr/>
        </p:nvSpPr>
        <p:spPr>
          <a:xfrm>
            <a:off x="499253" y="965908"/>
            <a:ext cx="7943743" cy="103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context clustering, pembangunan model merupakan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unsupervised learning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sehingga tidak ada patokan pasti benar salah. Sehingga evaluasi dilakukan dengan cara melihat seberapa baik suatu kelompok dipisahkan dengan kelompok lainnya.</a:t>
            </a:r>
            <a:endParaRPr/>
          </a:p>
        </p:txBody>
      </p:sp>
      <p:sp>
        <p:nvSpPr>
          <p:cNvPr id="574" name="Google Shape;574;g2216da32fd0_0_1838"/>
          <p:cNvSpPr txBox="1"/>
          <p:nvPr/>
        </p:nvSpPr>
        <p:spPr>
          <a:xfrm>
            <a:off x="1026540" y="2202499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Elbow Method</a:t>
            </a:r>
            <a:endParaRPr sz="9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75" name="Google Shape;575;g2216da32fd0_0_183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17739" y="2617198"/>
            <a:ext cx="2425801" cy="1946630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g2216da32fd0_0_1838"/>
          <p:cNvSpPr txBox="1"/>
          <p:nvPr/>
        </p:nvSpPr>
        <p:spPr>
          <a:xfrm>
            <a:off x="3932539" y="2700089"/>
            <a:ext cx="4572000" cy="170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1 🡪 pengelompokan berfungsi dengan baik dan titik-titik dalam cluster secara signifikan lebih dekat satu sama lain daripada dengan cluster lain.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0 🡪 Menunjukkan adanya tumpang tindih antara cluster atau ketidakjelasan dalam pengelompokan.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Jika Silhouette Score mendekati -1 🡪 Mengindikasikan bahwa pengelompokan tidak berfungsi dengan baik karena titik-titik dalam cluster lebih dekat dengan cluster lain.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1" name="Google Shape;581;g2216da32fd0_0_2267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82" name="Google Shape;582;g2216da32fd0_0_226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g2216da32fd0_0_226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g2216da32fd0_0_226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g2216da32fd0_0_226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g2216da32fd0_0_226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g2216da32fd0_0_226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g2216da32fd0_0_226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g2216da32fd0_0_226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g2216da32fd0_0_226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91" name="Google Shape;591;g2216da32fd0_0_226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92" name="Google Shape;592;g2216da32fd0_0_22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93" name="Google Shape;593;g2216da32fd0_0_2267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6. Deployment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4" name="Google Shape;594;g2216da32fd0_0_2267"/>
          <p:cNvSpPr txBox="1"/>
          <p:nvPr/>
        </p:nvSpPr>
        <p:spPr>
          <a:xfrm>
            <a:off x="466432" y="1146617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Pada tahapan ini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deployment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dilakukan berupa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coding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bentuk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jupyter notebook,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karena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nya adalah orang yang membangun model itu sendiri</a:t>
            </a: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9" name="Google Shape;599;p8"/>
          <p:cNvPicPr preferRelativeResize="0"/>
          <p:nvPr/>
        </p:nvPicPr>
        <p:blipFill rotWithShape="1">
          <a:blip r:embed="rId3">
            <a:alphaModFix/>
          </a:blip>
          <a:srcRect t="27140" r="2855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0" name="Google Shape;600;p8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02" name="Google Shape;602;p8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8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4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Hands-On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8" name="Google Shape;608;p9"/>
          <p:cNvPicPr preferRelativeResize="0"/>
          <p:nvPr/>
        </p:nvPicPr>
        <p:blipFill rotWithShape="1">
          <a:blip r:embed="rId3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9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9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11" name="Google Shape;611;p9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9"/>
          <p:cNvSpPr txBox="1"/>
          <p:nvPr/>
        </p:nvSpPr>
        <p:spPr>
          <a:xfrm>
            <a:off x="359325" y="1494300"/>
            <a:ext cx="8061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lang="en" sz="6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sz="6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3" name="Google Shape;613;p9"/>
          <p:cNvSpPr txBox="1"/>
          <p:nvPr/>
        </p:nvSpPr>
        <p:spPr>
          <a:xfrm>
            <a:off x="435525" y="2654075"/>
            <a:ext cx="776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See you in the next video! </a:t>
            </a: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4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12" name="Google Shape;312;p4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4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5" name="Google Shape;315;p4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16" name="Google Shape;316;p4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5" name="Google Shape;325;p4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26" name="Google Shape;32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4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Poin Belajar</a:t>
            </a:r>
            <a:endParaRPr sz="36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28" name="Google Shape;328;p4"/>
          <p:cNvCxnSpPr>
            <a:stCxn id="329" idx="4"/>
            <a:endCxn id="330" idx="4"/>
          </p:cNvCxnSpPr>
          <p:nvPr/>
        </p:nvCxnSpPr>
        <p:spPr>
          <a:xfrm>
            <a:off x="662475" y="1471450"/>
            <a:ext cx="0" cy="123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9" name="Google Shape;329;p4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4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"/>
          <p:cNvSpPr txBox="1"/>
          <p:nvPr/>
        </p:nvSpPr>
        <p:spPr>
          <a:xfrm>
            <a:off x="811300" y="11092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4"/>
          <p:cNvSpPr txBox="1"/>
          <p:nvPr/>
        </p:nvSpPr>
        <p:spPr>
          <a:xfrm>
            <a:off x="811300" y="23409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Hands-on Coding</a:t>
            </a: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5"/>
          <p:cNvPicPr preferRelativeResize="0"/>
          <p:nvPr/>
        </p:nvPicPr>
        <p:blipFill rotWithShape="1">
          <a:blip r:embed="rId3">
            <a:alphaModFix/>
          </a:blip>
          <a:srcRect t="27140" r="2855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5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40" name="Google Shape;340;p5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341" name="Google Shape;341;p5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4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" name="Google Shape;346;p6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47" name="Google Shape;347;p6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6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51" name="Google Shape;351;p6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6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6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6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6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0" name="Google Shape;360;p6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61" name="Google Shape;36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6"/>
          <p:cNvSpPr txBox="1"/>
          <p:nvPr/>
        </p:nvSpPr>
        <p:spPr>
          <a:xfrm>
            <a:off x="359325" y="164275"/>
            <a:ext cx="7884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Cross-Industry Standard Process for Data Mining</a:t>
            </a:r>
            <a:endParaRPr sz="24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63" name="Google Shape;363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598" y="970974"/>
            <a:ext cx="3484781" cy="3484781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6"/>
          <p:cNvSpPr/>
          <p:nvPr/>
        </p:nvSpPr>
        <p:spPr>
          <a:xfrm>
            <a:off x="4124982" y="1004855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Understanding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6"/>
          <p:cNvSpPr/>
          <p:nvPr/>
        </p:nvSpPr>
        <p:spPr>
          <a:xfrm>
            <a:off x="5053459" y="100485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A2B2C"/>
                </a:solidFill>
                <a:latin typeface="Roboto"/>
                <a:ea typeface="Roboto"/>
                <a:cs typeface="Roboto"/>
                <a:sym typeface="Roboto"/>
              </a:rPr>
              <a:t>Tahapan untuk memahami konteks atau permasalahan yang ingin diselesaikan</a:t>
            </a:r>
            <a:endParaRPr sz="1100" b="0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6" name="Google Shape;366;p6"/>
          <p:cNvSpPr/>
          <p:nvPr/>
        </p:nvSpPr>
        <p:spPr>
          <a:xfrm>
            <a:off x="4124943" y="1565057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Understanding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6"/>
          <p:cNvSpPr/>
          <p:nvPr/>
        </p:nvSpPr>
        <p:spPr>
          <a:xfrm>
            <a:off x="5053420" y="1565054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memahami data yang dimiliki dan akan digunakan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8" name="Google Shape;368;p6"/>
          <p:cNvSpPr/>
          <p:nvPr/>
        </p:nvSpPr>
        <p:spPr>
          <a:xfrm>
            <a:off x="4124943" y="213680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6"/>
          <p:cNvSpPr/>
          <p:nvPr/>
        </p:nvSpPr>
        <p:spPr>
          <a:xfrm>
            <a:off x="5053420" y="213680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menyiapkan data yang dimiliki sesuai dengan kebutuhan model matematis yang digunakan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0" name="Google Shape;370;p6"/>
          <p:cNvSpPr/>
          <p:nvPr/>
        </p:nvSpPr>
        <p:spPr>
          <a:xfrm>
            <a:off x="4124943" y="324063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"/>
          <p:cNvSpPr/>
          <p:nvPr/>
        </p:nvSpPr>
        <p:spPr>
          <a:xfrm>
            <a:off x="5053420" y="324063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mengevaluasi performa model yang telah dibuat</a:t>
            </a:r>
            <a:endParaRPr sz="1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6"/>
          <p:cNvSpPr/>
          <p:nvPr/>
        </p:nvSpPr>
        <p:spPr>
          <a:xfrm>
            <a:off x="4124943" y="269177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6"/>
          <p:cNvSpPr/>
          <p:nvPr/>
        </p:nvSpPr>
        <p:spPr>
          <a:xfrm>
            <a:off x="5053420" y="2691772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membuat model 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6"/>
          <p:cNvSpPr/>
          <p:nvPr/>
        </p:nvSpPr>
        <p:spPr>
          <a:xfrm>
            <a:off x="4124943" y="378949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6"/>
          <p:cNvSpPr/>
          <p:nvPr/>
        </p:nvSpPr>
        <p:spPr>
          <a:xfrm>
            <a:off x="5053420" y="378949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publish </a:t>
            </a: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yang dibangun kepada 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end-user/stakeholder </a:t>
            </a: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terkait</a:t>
            </a:r>
            <a:endParaRPr sz="1000" b="0" i="1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0" name="Google Shape;380;g2216da32fd0_0_21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381" name="Google Shape;381;g2216da32fd0_0_21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g2216da32fd0_0_21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g2216da32fd0_0_21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4" name="Google Shape;384;g2216da32fd0_0_21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385" name="Google Shape;385;g2216da32fd0_0_21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g2216da32fd0_0_21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g2216da32fd0_0_21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g2216da32fd0_0_21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g2216da32fd0_0_21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g2216da32fd0_0_21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g2216da32fd0_0_21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g2216da32fd0_0_21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g2216da32fd0_0_21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4" name="Google Shape;394;g2216da32fd0_0_21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395" name="Google Shape;395;g2216da32fd0_0_21"/>
          <p:cNvSpPr/>
          <p:nvPr/>
        </p:nvSpPr>
        <p:spPr>
          <a:xfrm>
            <a:off x="299550" y="1565290"/>
            <a:ext cx="8235900" cy="293995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FundFusion, sebuah institusi bank di Wakanda, ingin mengembangkan upaya pelayanan marketingnya terhadap nasabah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existing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maupun nasabah baru. Salah satu strategi marketing-nya adalah melakukan kampanye berbasis telepon atau telemarketing. Cara kerja strategi tersebut adalah menggunakan media telepon untuk menawarkan produk kepada nasabah.</a:t>
            </a:r>
            <a:endParaRPr sz="1200" b="0" i="0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Saat ini, FundFusion belum memiliki strategi yang jelas dalam hal penawaran produk ketika menghubungi calon nasabah. Masing-masing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memiliki KPI yang berbeda untuk customer acquisition berdasarkan produk yang ditawarkan oleh FundFusion, seperti Tabungan, Deposito, Kartu Kredit, Kredit Rumah, Kredit Kendaraan, maupun Kredit Dana Tunai.</a:t>
            </a:r>
            <a:endParaRPr sz="1200" b="0" i="1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Hal ini mengakibatkan calon nasabah sehari dapat dihubungi berulang kali oleh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account manager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berbeda untuk ditawarkan produk yang berbeda pula. Implikasinya,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rejection rate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didapatkan sangat tinggi dan dianggap sebagai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spam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oleh calon nasabah yang berujung pada pemblokiran nomor.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g2216da32fd0_0_21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g2216da32fd0_0_21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Latar Belakang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8" name="Google Shape;398;g2216da32fd0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3" name="Google Shape;403;p7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04" name="Google Shape;404;p7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" name="Google Shape;407;p7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08" name="Google Shape;408;p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7" name="Google Shape;417;p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18" name="Google Shape;418;p7"/>
          <p:cNvSpPr/>
          <p:nvPr/>
        </p:nvSpPr>
        <p:spPr>
          <a:xfrm>
            <a:off x="299550" y="1565290"/>
            <a:ext cx="8235900" cy="6164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Belum memiliki strategi yang tepat untuk menawarkan jenis produk yang sesuai dengan segmen calon nasabah yang akan direkrut.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19" name="Google Shape;419;p7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0" name="Google Shape;420;p7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Permasalahan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1" name="Google Shape;42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7"/>
          <p:cNvSpPr/>
          <p:nvPr/>
        </p:nvSpPr>
        <p:spPr>
          <a:xfrm>
            <a:off x="299550" y="2781895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Meningkatkan nasabah baru dengan cara menawarkan produk yang tepat sesuai dengan kriteria calon nasabah yang akan dihubungi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3" name="Google Shape;423;p7"/>
          <p:cNvSpPr/>
          <p:nvPr/>
        </p:nvSpPr>
        <p:spPr>
          <a:xfrm>
            <a:off x="299550" y="2392805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Bisnis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7"/>
          <p:cNvSpPr/>
          <p:nvPr/>
        </p:nvSpPr>
        <p:spPr>
          <a:xfrm>
            <a:off x="299550" y="3853649"/>
            <a:ext cx="8235900" cy="54699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Membuat Sebuah Model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Clustering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untuk mengetahui kepemilikan produk berdasarkan demografi nasabah yang saat ini sudah menggunakan layanan FundFusion</a:t>
            </a:r>
            <a:endParaRPr sz="1200" b="0" i="1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5" name="Google Shape;425;p7"/>
          <p:cNvSpPr/>
          <p:nvPr/>
        </p:nvSpPr>
        <p:spPr>
          <a:xfrm>
            <a:off x="299550" y="3464559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Analisa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g23f6a5d1ede_0_0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31" name="Google Shape;431;g23f6a5d1ede_0_0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g23f6a5d1ede_0_0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g23f6a5d1ede_0_0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g23f6a5d1ede_0_0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35" name="Google Shape;435;g23f6a5d1ede_0_0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g23f6a5d1ede_0_0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g23f6a5d1ede_0_0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g23f6a5d1ede_0_0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g23f6a5d1ede_0_0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g23f6a5d1ede_0_0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g23f6a5d1ede_0_0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g23f6a5d1ede_0_0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g23f6a5d1ede_0_0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4" name="Google Shape;444;g23f6a5d1ede_0_0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45" name="Google Shape;445;g23f6a5d1ede_0_0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6" name="Google Shape;446;g23f6a5d1ede_0_0"/>
          <p:cNvSpPr txBox="1"/>
          <p:nvPr/>
        </p:nvSpPr>
        <p:spPr>
          <a:xfrm>
            <a:off x="639461" y="829575"/>
            <a:ext cx="777071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Sebelum membuat model, perlu dipahami variabel apa saja yang tersedia dan dapat digunakan. </a:t>
            </a:r>
            <a:endParaRPr sz="1400" b="0" i="0" u="none" strike="noStrike" cap="none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47" name="Google Shape;447;g23f6a5d1ede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48" name="Google Shape;448;g23f6a5d1ede_0_0"/>
          <p:cNvGraphicFramePr/>
          <p:nvPr/>
        </p:nvGraphicFramePr>
        <p:xfrm>
          <a:off x="1155032" y="1233296"/>
          <a:ext cx="6777800" cy="3015660"/>
        </p:xfrm>
        <a:graphic>
          <a:graphicData uri="http://schemas.openxmlformats.org/drawingml/2006/table">
            <a:tbl>
              <a:tblPr>
                <a:noFill/>
                <a:tableStyleId>{5E08A9B8-4638-4DCE-AE34-DB725F1F33E6}</a:tableStyleId>
              </a:tblPr>
              <a:tblGrid>
                <a:gridCol w="1960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17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46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</a:t>
                      </a:r>
                      <a:endParaRPr sz="800" b="1" i="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 u="none" strike="noStrike" cap="non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Keterangan</a:t>
                      </a:r>
                      <a:endParaRPr sz="800" b="1" i="0" u="none" strike="noStrike" cap="non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GCIF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Unique Identifier Nasabah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Area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Lokasi Nasabah (Jakarta,Bogor,Bandung,Surabaya,Jogja,Solo)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94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Jalur_Pembukaan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Touch Points Nasabah membuka produk --&gt; Cabang, Telemarketing, Aplikasi Digital, Internet Banking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Vintage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Durasi Menjadi Nasabah (Sejak membuka akun)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Usia Nasabah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Jenis_Kelamin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Laki-laki (1) &amp; Perempuan (0)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Status_Perkawinan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Belum Menikah (0), Menikah (1), Cerai (2), Janda/Duda (3)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Jumlah_Anak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Anak Nasabah (numerik)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2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Pendidikan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Pendidikan Terakhir --&gt; Tidak Memiliki Pendidikan Formal (0), SD (1), SMP (2), SMA (3), Sarjana (4), Magister (5), Doktor (6)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Produk_Tabungan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Produk_Deposito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Produk_Kartu_Kredit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Produk_Kredit_Rumah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Produk_Kredit_Kendaraan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016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Produk_Kredit_Dana_Tunai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Status Kepemilikan Produk (Yes/1, No/0)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655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Total_Kepemilikan_Produk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Jumlah Produk Yang Dimiliki (Penjumlahan dari Produk2)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Pendapatan Tahunan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Rata-rata Pendapatan Dalam Setahun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Riwayat_Transaksi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Frekuensi Transaksi Finansial dalam 3 bulan terakhir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46000">
                <a:tc>
                  <a:txBody>
                    <a:bodyPr/>
                    <a:lstStyle/>
                    <a:p>
                      <a:pPr marL="3600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Saldo_Rata_rata</a:t>
                      </a:r>
                      <a:endParaRPr sz="800" b="1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strike="noStrike" cap="none">
                          <a:latin typeface="Roboto"/>
                          <a:ea typeface="Roboto"/>
                          <a:cs typeface="Roboto"/>
                          <a:sym typeface="Roboto"/>
                        </a:rPr>
                        <a:t>Saldo Rata-rata Nasabah dalam Cutoff Bulan Observasi</a:t>
                      </a:r>
                      <a:endParaRPr sz="800" b="0" i="0" u="none" strike="noStrike" cap="none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7300" marR="7300" marT="7300" marB="0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23f6a5d2099_0_5"/>
          <p:cNvSpPr/>
          <p:nvPr/>
        </p:nvSpPr>
        <p:spPr>
          <a:xfrm>
            <a:off x="4576325" y="864450"/>
            <a:ext cx="3651600" cy="3651600"/>
          </a:xfrm>
          <a:prstGeom prst="ellipse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54" name="Google Shape;454;g23f6a5d2099_0_5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55" name="Google Shape;455;g23f6a5d2099_0_5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g23f6a5d2099_0_5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g23f6a5d2099_0_5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8" name="Google Shape;458;g23f6a5d2099_0_5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59" name="Google Shape;459;g23f6a5d2099_0_5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g23f6a5d2099_0_5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g23f6a5d2099_0_5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g23f6a5d2099_0_5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g23f6a5d2099_0_5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g23f6a5d2099_0_5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g23f6a5d2099_0_5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g23f6a5d2099_0_5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23f6a5d2099_0_5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8" name="Google Shape;468;g23f6a5d2099_0_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69" name="Google Shape;469;g23f6a5d2099_0_5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0" name="Google Shape;470;g23f6a5d2099_0_5"/>
          <p:cNvSpPr/>
          <p:nvPr/>
        </p:nvSpPr>
        <p:spPr>
          <a:xfrm>
            <a:off x="5684675" y="4191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Saldo Nasabah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g23f6a5d2099_0_5"/>
          <p:cNvSpPr/>
          <p:nvPr/>
        </p:nvSpPr>
        <p:spPr>
          <a:xfrm>
            <a:off x="406351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Usia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g23f6a5d2099_0_5"/>
          <p:cNvSpPr/>
          <p:nvPr/>
        </p:nvSpPr>
        <p:spPr>
          <a:xfrm>
            <a:off x="4076025" y="12553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Sebaran Lokasi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g23f6a5d2099_0_5"/>
          <p:cNvSpPr/>
          <p:nvPr/>
        </p:nvSpPr>
        <p:spPr>
          <a:xfrm>
            <a:off x="7361796" y="2914902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</a:t>
            </a:r>
            <a:r>
              <a:rPr lang="en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Kepemilikan</a:t>
            </a: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Produk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g23f6a5d2099_0_5"/>
          <p:cNvSpPr txBox="1"/>
          <p:nvPr/>
        </p:nvSpPr>
        <p:spPr>
          <a:xfrm>
            <a:off x="298625" y="1095850"/>
            <a:ext cx="3555900" cy="229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Penting Untuk Melakukan Analisa </a:t>
            </a:r>
            <a:r>
              <a:rPr lang="en" sz="17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Descriptive</a:t>
            </a:r>
            <a:endParaRPr sz="11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Sebelum membuat model kompleks, Analisa sederhana juga bisa dilakukan untuk mengetahui apakah terdapat pola yang sudah tergambarkan di awal</a:t>
            </a:r>
            <a:endParaRPr sz="11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5" name="Google Shape;475;g23f6a5d2099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76" name="Google Shape;476;g23f6a5d2099_0_5"/>
          <p:cNvSpPr/>
          <p:nvPr/>
        </p:nvSpPr>
        <p:spPr>
          <a:xfrm>
            <a:off x="5763713" y="3690621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Vintage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g23f6a5d2099_0_5"/>
          <p:cNvSpPr/>
          <p:nvPr/>
        </p:nvSpPr>
        <p:spPr>
          <a:xfrm>
            <a:off x="7432866" y="1253005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Distribusi Touch Point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2" name="Google Shape;482;g2216da32fd0_0_642"/>
          <p:cNvGrpSpPr/>
          <p:nvPr/>
        </p:nvGrpSpPr>
        <p:grpSpPr>
          <a:xfrm>
            <a:off x="3623979" y="4672694"/>
            <a:ext cx="1895767" cy="423236"/>
            <a:chOff x="3248325" y="4588800"/>
            <a:chExt cx="2045939" cy="554700"/>
          </a:xfrm>
        </p:grpSpPr>
        <p:sp>
          <p:nvSpPr>
            <p:cNvPr id="483" name="Google Shape;483;g2216da32fd0_0_642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g2216da32fd0_0_642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2216da32fd0_0_642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" name="Google Shape;486;g2216da32fd0_0_642"/>
          <p:cNvGrpSpPr/>
          <p:nvPr/>
        </p:nvGrpSpPr>
        <p:grpSpPr>
          <a:xfrm>
            <a:off x="8325085" y="65153"/>
            <a:ext cx="763768" cy="752531"/>
            <a:chOff x="695950" y="3458000"/>
            <a:chExt cx="966550" cy="952450"/>
          </a:xfrm>
        </p:grpSpPr>
        <p:sp>
          <p:nvSpPr>
            <p:cNvPr id="487" name="Google Shape;487;g2216da32fd0_0_64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2216da32fd0_0_64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2216da32fd0_0_64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g2216da32fd0_0_64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g2216da32fd0_0_64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216da32fd0_0_64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216da32fd0_0_64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g2216da32fd0_0_64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g2216da32fd0_0_64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96" name="Google Shape;496;g2216da32fd0_0_64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497" name="Google Shape;497;g2216da32fd0_0_6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g2216da32fd0_0_642"/>
          <p:cNvSpPr txBox="1"/>
          <p:nvPr/>
        </p:nvSpPr>
        <p:spPr>
          <a:xfrm>
            <a:off x="636000" y="212550"/>
            <a:ext cx="7872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8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8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" sz="28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Data Preparation</a:t>
            </a:r>
            <a:endParaRPr sz="28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9" name="Google Shape;499;g2216da32fd0_0_642"/>
          <p:cNvSpPr/>
          <p:nvPr/>
        </p:nvSpPr>
        <p:spPr>
          <a:xfrm flipH="1">
            <a:off x="1548133" y="1848103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g2216da32fd0_0_642"/>
          <p:cNvSpPr/>
          <p:nvPr/>
        </p:nvSpPr>
        <p:spPr>
          <a:xfrm>
            <a:off x="636297" y="1848103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g2216da32fd0_0_642"/>
          <p:cNvSpPr/>
          <p:nvPr/>
        </p:nvSpPr>
        <p:spPr>
          <a:xfrm>
            <a:off x="636297" y="1848103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01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02" name="Google Shape;502;g2216da32fd0_0_642"/>
          <p:cNvSpPr/>
          <p:nvPr/>
        </p:nvSpPr>
        <p:spPr>
          <a:xfrm flipH="1">
            <a:off x="5320556" y="1848103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g2216da32fd0_0_642"/>
          <p:cNvSpPr/>
          <p:nvPr/>
        </p:nvSpPr>
        <p:spPr>
          <a:xfrm>
            <a:off x="3496751" y="1848103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g2216da32fd0_0_642"/>
          <p:cNvSpPr/>
          <p:nvPr/>
        </p:nvSpPr>
        <p:spPr>
          <a:xfrm>
            <a:off x="4408721" y="1848103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02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05" name="Google Shape;505;g2216da32fd0_0_642"/>
          <p:cNvSpPr txBox="1"/>
          <p:nvPr/>
        </p:nvSpPr>
        <p:spPr>
          <a:xfrm>
            <a:off x="560795" y="727968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Persiapan data yang dilakukan dapat berupa pengubahan bentuk, pemisahan jumlah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sample,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maupun penambahan variabel.</a:t>
            </a:r>
            <a:endParaRPr/>
          </a:p>
        </p:txBody>
      </p:sp>
      <p:sp>
        <p:nvSpPr>
          <p:cNvPr id="506" name="Google Shape;506;g2216da32fd0_0_642"/>
          <p:cNvSpPr/>
          <p:nvPr/>
        </p:nvSpPr>
        <p:spPr>
          <a:xfrm rot="-5400000">
            <a:off x="3235539" y="1260528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g2216da32fd0_0_642"/>
          <p:cNvSpPr/>
          <p:nvPr/>
        </p:nvSpPr>
        <p:spPr>
          <a:xfrm>
            <a:off x="1645027" y="1927753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Pengecekan Data Duplikat/Data yang hilang/Data Outliers</a:t>
            </a:r>
            <a:endParaRPr sz="1300" b="0" i="1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08" name="Google Shape;508;g2216da32fd0_0_642"/>
          <p:cNvSpPr/>
          <p:nvPr/>
        </p:nvSpPr>
        <p:spPr>
          <a:xfrm>
            <a:off x="5460896" y="1944474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Transformasi Data 🡪 melakukan</a:t>
            </a:r>
            <a:r>
              <a:rPr lang="en" sz="1000" b="0" i="1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encoding </a:t>
            </a:r>
            <a:r>
              <a:rPr lang="en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untuk data kategorikal maupun standardiasi untuk data numerik</a:t>
            </a: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9" name="Google Shape;509;g2216da32fd0_0_642"/>
          <p:cNvSpPr/>
          <p:nvPr/>
        </p:nvSpPr>
        <p:spPr>
          <a:xfrm flipH="1">
            <a:off x="1547998" y="2713499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g2216da32fd0_0_642"/>
          <p:cNvSpPr/>
          <p:nvPr/>
        </p:nvSpPr>
        <p:spPr>
          <a:xfrm>
            <a:off x="636162" y="2713499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g2216da32fd0_0_642"/>
          <p:cNvSpPr/>
          <p:nvPr/>
        </p:nvSpPr>
        <p:spPr>
          <a:xfrm>
            <a:off x="636162" y="2713499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03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12" name="Google Shape;512;g2216da32fd0_0_642"/>
          <p:cNvSpPr/>
          <p:nvPr/>
        </p:nvSpPr>
        <p:spPr>
          <a:xfrm rot="-5400000">
            <a:off x="3233008" y="2125924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g2216da32fd0_0_642"/>
          <p:cNvSpPr/>
          <p:nvPr/>
        </p:nvSpPr>
        <p:spPr>
          <a:xfrm>
            <a:off x="1645027" y="280049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Filtering Data Sesuai Kriteria (Touch Points Melalui Telemarketing)</a:t>
            </a: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livia templat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909</Words>
  <Application>Microsoft Office PowerPoint</Application>
  <PresentationFormat>On-screen Show (16:9)</PresentationFormat>
  <Paragraphs>131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31" baseType="lpstr">
      <vt:lpstr>Short Stack</vt:lpstr>
      <vt:lpstr>Amatic SC</vt:lpstr>
      <vt:lpstr>Trebuchet MS</vt:lpstr>
      <vt:lpstr>Open Sans</vt:lpstr>
      <vt:lpstr>Roboto Black</vt:lpstr>
      <vt:lpstr>Caveat</vt:lpstr>
      <vt:lpstr>Arial</vt:lpstr>
      <vt:lpstr>Roboto Thin</vt:lpstr>
      <vt:lpstr>Permanent Marker</vt:lpstr>
      <vt:lpstr>Source Code Pro</vt:lpstr>
      <vt:lpstr>Raleway</vt:lpstr>
      <vt:lpstr>Raleway Thin</vt:lpstr>
      <vt:lpstr>Roboto Medium</vt:lpstr>
      <vt:lpstr>Roboto</vt:lpstr>
      <vt:lpstr>Simple Light</vt:lpstr>
      <vt:lpstr>Olivia template</vt:lpstr>
      <vt:lpstr>Beach 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Pemilihan Algoritma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lenovo j2id</cp:lastModifiedBy>
  <cp:revision>1</cp:revision>
  <dcterms:modified xsi:type="dcterms:W3CDTF">2024-10-17T01:18:00Z</dcterms:modified>
</cp:coreProperties>
</file>